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87901B-BE9D-B94D-B4C9-99F5AFBC8375}" v="3" dt="2023-03-28T11:22:37.83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59"/>
  </p:normalViewPr>
  <p:slideViewPr>
    <p:cSldViewPr snapToGrid="0">
      <p:cViewPr varScale="1">
        <p:scale>
          <a:sx n="45" d="100"/>
          <a:sy n="45" d="100"/>
        </p:scale>
        <p:origin x="248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Hughes" userId="7ae59d4e769ca228" providerId="LiveId" clId="{9587901B-BE9D-B94D-B4C9-99F5AFBC8375}"/>
    <pc:docChg chg="modSld">
      <pc:chgData name="Simon Hughes" userId="7ae59d4e769ca228" providerId="LiveId" clId="{9587901B-BE9D-B94D-B4C9-99F5AFBC8375}" dt="2023-03-28T11:22:37.831" v="5"/>
      <pc:docMkLst>
        <pc:docMk/>
      </pc:docMkLst>
      <pc:sldChg chg="modSp mod">
        <pc:chgData name="Simon Hughes" userId="7ae59d4e769ca228" providerId="LiveId" clId="{9587901B-BE9D-B94D-B4C9-99F5AFBC8375}" dt="2023-03-28T11:20:28.901" v="1" actId="1076"/>
        <pc:sldMkLst>
          <pc:docMk/>
          <pc:sldMk cId="0" sldId="261"/>
        </pc:sldMkLst>
        <pc:picChg chg="mod">
          <ac:chgData name="Simon Hughes" userId="7ae59d4e769ca228" providerId="LiveId" clId="{9587901B-BE9D-B94D-B4C9-99F5AFBC8375}" dt="2023-03-28T11:20:28.901" v="1" actId="1076"/>
          <ac:picMkLst>
            <pc:docMk/>
            <pc:sldMk cId="0" sldId="261"/>
            <ac:picMk id="198" creationId="{00000000-0000-0000-0000-000000000000}"/>
          </ac:picMkLst>
        </pc:picChg>
        <pc:picChg chg="mod">
          <ac:chgData name="Simon Hughes" userId="7ae59d4e769ca228" providerId="LiveId" clId="{9587901B-BE9D-B94D-B4C9-99F5AFBC8375}" dt="2023-03-28T11:20:22.576" v="0" actId="1076"/>
          <ac:picMkLst>
            <pc:docMk/>
            <pc:sldMk cId="0" sldId="261"/>
            <ac:picMk id="199" creationId="{00000000-0000-0000-0000-000000000000}"/>
          </ac:picMkLst>
        </pc:picChg>
      </pc:sldChg>
      <pc:sldChg chg="modSp mod modAnim">
        <pc:chgData name="Simon Hughes" userId="7ae59d4e769ca228" providerId="LiveId" clId="{9587901B-BE9D-B94D-B4C9-99F5AFBC8375}" dt="2023-03-28T11:22:37.831" v="5"/>
        <pc:sldMkLst>
          <pc:docMk/>
          <pc:sldMk cId="0" sldId="263"/>
        </pc:sldMkLst>
        <pc:picChg chg="mod">
          <ac:chgData name="Simon Hughes" userId="7ae59d4e769ca228" providerId="LiveId" clId="{9587901B-BE9D-B94D-B4C9-99F5AFBC8375}" dt="2023-03-28T11:21:25.135" v="2" actId="1076"/>
          <ac:picMkLst>
            <pc:docMk/>
            <pc:sldMk cId="0" sldId="263"/>
            <ac:picMk id="22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0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5735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5735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info@simonhughes.info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tif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Auto/pedagogy: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726440">
              <a:defRPr sz="9856"/>
            </a:pPr>
            <a:r>
              <a:t>Auto/pedagogy: </a:t>
            </a:r>
          </a:p>
          <a:p>
            <a:pPr defTabSz="726440">
              <a:defRPr sz="9856"/>
            </a:pPr>
            <a:r>
              <a:t>Authentic learning</a:t>
            </a:r>
          </a:p>
          <a:p>
            <a:pPr defTabSz="726440">
              <a:defRPr sz="9856"/>
            </a:pPr>
            <a:r>
              <a:t>for the 21st Century</a:t>
            </a:r>
          </a:p>
        </p:txBody>
      </p:sp>
      <p:sp>
        <p:nvSpPr>
          <p:cNvPr id="130" name="Dr Simon Hughes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759459">
              <a:defRPr sz="4968"/>
            </a:pPr>
            <a:r>
              <a:t>Dr Simon Hughes </a:t>
            </a:r>
          </a:p>
          <a:p>
            <a:pPr defTabSz="759459">
              <a:defRPr sz="4968"/>
            </a:pPr>
            <a:r>
              <a:t>BETT Show 2023</a:t>
            </a:r>
          </a:p>
        </p:txBody>
      </p:sp>
      <p:grpSp>
        <p:nvGrpSpPr>
          <p:cNvPr id="133" name="Logo3.jpg"/>
          <p:cNvGrpSpPr/>
          <p:nvPr/>
        </p:nvGrpSpPr>
        <p:grpSpPr>
          <a:xfrm>
            <a:off x="9937750" y="9229618"/>
            <a:ext cx="4508500" cy="2260601"/>
            <a:chOff x="0" y="0"/>
            <a:chExt cx="4508500" cy="2260600"/>
          </a:xfrm>
        </p:grpSpPr>
        <p:pic>
          <p:nvPicPr>
            <p:cNvPr id="132" name="Logo3.jpg" descr="Logo3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4254500" cy="1930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1" name="Logo3.jpg" descr="Logo3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508500" cy="2260600"/>
            </a:xfrm>
            <a:prstGeom prst="rect">
              <a:avLst/>
            </a:prstGeom>
            <a:effectLst/>
          </p:spPr>
        </p:pic>
      </p:grpSp>
      <p:sp>
        <p:nvSpPr>
          <p:cNvPr id="134" name="@e_ducator"/>
          <p:cNvSpPr txBox="1"/>
          <p:nvPr/>
        </p:nvSpPr>
        <p:spPr>
          <a:xfrm>
            <a:off x="2718014" y="1116018"/>
            <a:ext cx="223951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@e_ducator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279" y="920383"/>
            <a:ext cx="1316207" cy="951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432" y="1882099"/>
            <a:ext cx="545701" cy="56045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imon Hughes"/>
          <p:cNvSpPr txBox="1"/>
          <p:nvPr/>
        </p:nvSpPr>
        <p:spPr>
          <a:xfrm>
            <a:off x="2655234" y="1882099"/>
            <a:ext cx="290312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Simon Hughes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32" y="2741382"/>
            <a:ext cx="547712" cy="56044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info@simonhughes.info"/>
          <p:cNvSpPr txBox="1"/>
          <p:nvPr/>
        </p:nvSpPr>
        <p:spPr>
          <a:xfrm>
            <a:off x="2768348" y="2821905"/>
            <a:ext cx="2903124" cy="39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 u="sng">
                <a:hlinkClick r:id="rId7"/>
              </a:defRPr>
            </a:lvl1pPr>
          </a:lstStyle>
          <a:p>
            <a:pPr>
              <a:defRPr u="none"/>
            </a:pPr>
            <a:r>
              <a:rPr u="sng">
                <a:hlinkClick r:id="rId7"/>
              </a:rPr>
              <a:t>info@simonhughes.info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oday’s curriculum 😉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Today’s curriculum 😉</a:t>
            </a:r>
          </a:p>
        </p:txBody>
      </p:sp>
      <p:sp>
        <p:nvSpPr>
          <p:cNvPr id="142" name="Find out more about auto/pedagogy…"/>
          <p:cNvSpPr txBox="1">
            <a:spLocks noGrp="1"/>
          </p:cNvSpPr>
          <p:nvPr>
            <p:ph type="body" idx="1"/>
          </p:nvPr>
        </p:nvSpPr>
        <p:spPr>
          <a:xfrm>
            <a:off x="1415084" y="3098800"/>
            <a:ext cx="21005801" cy="9296400"/>
          </a:xfrm>
          <a:prstGeom prst="rect">
            <a:avLst/>
          </a:prstGeom>
        </p:spPr>
        <p:txBody>
          <a:bodyPr/>
          <a:lstStyle/>
          <a:p>
            <a:r>
              <a:t>Find out more about auto/pedagogy</a:t>
            </a:r>
          </a:p>
          <a:p>
            <a:r>
              <a:t>Reflect on adult and/or professional learning contexts (andragogy Knowles, 1968)</a:t>
            </a:r>
          </a:p>
          <a:p>
            <a:r>
              <a:t>Consider transfer to pupil-centred contexts</a:t>
            </a:r>
          </a:p>
          <a:p>
            <a:r>
              <a:t>Re-examine ‘interactivity’ and ‘tools’ in this space</a:t>
            </a:r>
          </a:p>
        </p:txBody>
      </p:sp>
      <p:pic>
        <p:nvPicPr>
          <p:cNvPr id="143" name="Logo3.jpg" descr="Logo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4003" y="3151019"/>
            <a:ext cx="4835432" cy="2193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build="p" bldLvl="5" animBg="1" advAuto="0"/>
      <p:bldP spid="143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Auto/pedag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Auto/pedagogy</a:t>
            </a:r>
          </a:p>
        </p:txBody>
      </p:sp>
      <p:sp>
        <p:nvSpPr>
          <p:cNvPr id="146" name="Authentic learning in the 21st Century seems to have four components:…"/>
          <p:cNvSpPr txBox="1">
            <a:spLocks noGrp="1"/>
          </p:cNvSpPr>
          <p:nvPr>
            <p:ph type="body" idx="1"/>
          </p:nvPr>
        </p:nvSpPr>
        <p:spPr>
          <a:xfrm>
            <a:off x="1866849" y="2969527"/>
            <a:ext cx="21005801" cy="9296401"/>
          </a:xfrm>
          <a:prstGeom prst="rect">
            <a:avLst/>
          </a:prstGeom>
        </p:spPr>
        <p:txBody>
          <a:bodyPr/>
          <a:lstStyle/>
          <a:p>
            <a:r>
              <a:t>Authentic learning in the 21st Century seems to have four components:</a:t>
            </a:r>
          </a:p>
          <a:p>
            <a:r>
              <a:t>Learning = N to the power of 4 (all components) hence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L=N</a:t>
            </a:r>
            <a:r>
              <a:rPr i="1" baseline="31999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</a:p>
        </p:txBody>
      </p:sp>
      <p:sp>
        <p:nvSpPr>
          <p:cNvPr id="147" name="Need"/>
          <p:cNvSpPr txBox="1"/>
          <p:nvPr/>
        </p:nvSpPr>
        <p:spPr>
          <a:xfrm>
            <a:off x="2735005" y="3476411"/>
            <a:ext cx="2722627" cy="1366057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Need</a:t>
            </a:r>
          </a:p>
        </p:txBody>
      </p:sp>
      <p:sp>
        <p:nvSpPr>
          <p:cNvPr id="148" name="kNowledge"/>
          <p:cNvSpPr txBox="1"/>
          <p:nvPr/>
        </p:nvSpPr>
        <p:spPr>
          <a:xfrm>
            <a:off x="6311062" y="3476411"/>
            <a:ext cx="5647793" cy="1366057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kNowledge</a:t>
            </a:r>
          </a:p>
        </p:txBody>
      </p:sp>
      <p:sp>
        <p:nvSpPr>
          <p:cNvPr id="149" name="Networks"/>
          <p:cNvSpPr txBox="1"/>
          <p:nvPr/>
        </p:nvSpPr>
        <p:spPr>
          <a:xfrm>
            <a:off x="12812286" y="3476411"/>
            <a:ext cx="4797553" cy="1366057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Networks</a:t>
            </a:r>
          </a:p>
        </p:txBody>
      </p:sp>
      <p:sp>
        <p:nvSpPr>
          <p:cNvPr id="150" name="New"/>
          <p:cNvSpPr txBox="1"/>
          <p:nvPr/>
        </p:nvSpPr>
        <p:spPr>
          <a:xfrm>
            <a:off x="18627697" y="3476411"/>
            <a:ext cx="2307642" cy="1366057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New</a:t>
            </a:r>
          </a:p>
        </p:txBody>
      </p:sp>
      <p:grpSp>
        <p:nvGrpSpPr>
          <p:cNvPr id="153" name="Image"/>
          <p:cNvGrpSpPr/>
          <p:nvPr/>
        </p:nvGrpSpPr>
        <p:grpSpPr>
          <a:xfrm>
            <a:off x="2861577" y="9139884"/>
            <a:ext cx="2146301" cy="2159001"/>
            <a:chOff x="0" y="0"/>
            <a:chExt cx="2146300" cy="2159000"/>
          </a:xfrm>
        </p:grpSpPr>
        <p:pic>
          <p:nvPicPr>
            <p:cNvPr id="152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00" y="50800"/>
              <a:ext cx="2044700" cy="2057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1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146300" cy="2159000"/>
            </a:xfrm>
            <a:prstGeom prst="rect">
              <a:avLst/>
            </a:prstGeom>
            <a:effectLst/>
          </p:spPr>
        </p:pic>
      </p:grpSp>
      <p:grpSp>
        <p:nvGrpSpPr>
          <p:cNvPr id="156" name="IMG_5702.jpeg"/>
          <p:cNvGrpSpPr/>
          <p:nvPr/>
        </p:nvGrpSpPr>
        <p:grpSpPr>
          <a:xfrm>
            <a:off x="18645767" y="8913599"/>
            <a:ext cx="2824227" cy="3731769"/>
            <a:chOff x="0" y="0"/>
            <a:chExt cx="2824226" cy="3731767"/>
          </a:xfrm>
        </p:grpSpPr>
        <p:pic>
          <p:nvPicPr>
            <p:cNvPr id="155" name="IMG_5702.jpeg" descr="IMG_5702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" y="50800"/>
              <a:ext cx="2722627" cy="36301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IMG_5702.jpeg" descr="IMG_5702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824227" cy="3731768"/>
            </a:xfrm>
            <a:prstGeom prst="rect">
              <a:avLst/>
            </a:prstGeom>
            <a:effectLst/>
          </p:spPr>
        </p:pic>
      </p:grpSp>
      <p:grpSp>
        <p:nvGrpSpPr>
          <p:cNvPr id="159" name="Image"/>
          <p:cNvGrpSpPr/>
          <p:nvPr/>
        </p:nvGrpSpPr>
        <p:grpSpPr>
          <a:xfrm>
            <a:off x="7661758" y="9049652"/>
            <a:ext cx="2946401" cy="2946401"/>
            <a:chOff x="0" y="0"/>
            <a:chExt cx="2946400" cy="2946400"/>
          </a:xfrm>
        </p:grpSpPr>
        <p:pic>
          <p:nvPicPr>
            <p:cNvPr id="15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0" y="50800"/>
              <a:ext cx="2844800" cy="2844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Image" descr="Imag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946400" cy="2946400"/>
            </a:xfrm>
            <a:prstGeom prst="rect">
              <a:avLst/>
            </a:prstGeom>
            <a:effectLst/>
          </p:spPr>
        </p:pic>
      </p:grpSp>
      <p:sp>
        <p:nvSpPr>
          <p:cNvPr id="160" name="Thanks to Open AI"/>
          <p:cNvSpPr txBox="1"/>
          <p:nvPr/>
        </p:nvSpPr>
        <p:spPr>
          <a:xfrm>
            <a:off x="7958303" y="12289368"/>
            <a:ext cx="2353311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Thanks to Open AI</a:t>
            </a:r>
          </a:p>
        </p:txBody>
      </p:sp>
      <p:sp>
        <p:nvSpPr>
          <p:cNvPr id="161" name="Thanks to Emojipedia"/>
          <p:cNvSpPr txBox="1"/>
          <p:nvPr/>
        </p:nvSpPr>
        <p:spPr>
          <a:xfrm>
            <a:off x="2727258" y="12289368"/>
            <a:ext cx="2738121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Thanks to Emojipedia</a:t>
            </a:r>
          </a:p>
        </p:txBody>
      </p:sp>
      <p:sp>
        <p:nvSpPr>
          <p:cNvPr id="162" name="Thanks to Dad and Resound"/>
          <p:cNvSpPr txBox="1"/>
          <p:nvPr/>
        </p:nvSpPr>
        <p:spPr>
          <a:xfrm>
            <a:off x="18298677" y="12852400"/>
            <a:ext cx="3543809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Thanks to Dad and Resound</a:t>
            </a:r>
          </a:p>
        </p:txBody>
      </p:sp>
      <p:grpSp>
        <p:nvGrpSpPr>
          <p:cNvPr id="165" name="IMG_5267.jpeg"/>
          <p:cNvGrpSpPr/>
          <p:nvPr/>
        </p:nvGrpSpPr>
        <p:grpSpPr>
          <a:xfrm>
            <a:off x="12869182" y="9010373"/>
            <a:ext cx="4683761" cy="3538221"/>
            <a:chOff x="0" y="0"/>
            <a:chExt cx="4683759" cy="3538220"/>
          </a:xfrm>
        </p:grpSpPr>
        <p:pic>
          <p:nvPicPr>
            <p:cNvPr id="164" name="IMG_5267.jpeg" descr="IMG_5267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800" y="50800"/>
              <a:ext cx="4582160" cy="34366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3" name="IMG_5267.jpeg" descr="IMG_5267.jpeg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4683760" cy="3538221"/>
            </a:xfrm>
            <a:prstGeom prst="rect">
              <a:avLst/>
            </a:prstGeom>
            <a:effectLst/>
          </p:spPr>
        </p:pic>
      </p:grpSp>
      <p:sp>
        <p:nvSpPr>
          <p:cNvPr id="166" name="Thanks to staff in Ely Diocese"/>
          <p:cNvSpPr txBox="1"/>
          <p:nvPr/>
        </p:nvSpPr>
        <p:spPr>
          <a:xfrm>
            <a:off x="13153236" y="12852400"/>
            <a:ext cx="369036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Thanks to staff in Ely Diocese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 advAuto="0"/>
      <p:bldP spid="148" grpId="0" build="p" bldLvl="5" animBg="1" advAuto="0"/>
      <p:bldP spid="149" grpId="0" animBg="1" advAuto="0"/>
      <p:bldP spid="150" grpId="0" animBg="1" advAuto="0"/>
      <p:bldP spid="153" grpId="0" animBg="1" advAuto="0"/>
      <p:bldP spid="156" grpId="0" animBg="1" advAuto="0"/>
      <p:bldP spid="159" grpId="0" animBg="1" advAuto="0"/>
      <p:bldP spid="160" grpId="0" animBg="1" advAuto="0"/>
      <p:bldP spid="161" grpId="0" animBg="1" advAuto="0"/>
      <p:bldP spid="162" grpId="0" animBg="1" advAuto="0"/>
      <p:bldP spid="165" grpId="0" animBg="1" advAuto="0"/>
      <p:bldP spid="166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Humans learn; machines don’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2248216" cy="2286000"/>
          </a:xfrm>
          <a:prstGeom prst="rect">
            <a:avLst/>
          </a:prstGeom>
        </p:spPr>
        <p:txBody>
          <a:bodyPr/>
          <a:lstStyle/>
          <a:p>
            <a:r>
              <a:t>Humans learn; machines don’t</a:t>
            </a:r>
          </a:p>
        </p:txBody>
      </p:sp>
      <p:sp>
        <p:nvSpPr>
          <p:cNvPr id="169" name="When a human Needs to learn…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When a human N</a:t>
            </a:r>
            <a:r>
              <a:rPr b="1"/>
              <a:t>eeds</a:t>
            </a:r>
            <a:r>
              <a:t> to learn… </a:t>
            </a:r>
          </a:p>
          <a:p>
            <a:r>
              <a:t>… they have some </a:t>
            </a:r>
            <a:r>
              <a:rPr b="1"/>
              <a:t>kNowledge</a:t>
            </a:r>
            <a:r>
              <a:t> as a starting point (performative knowledge)</a:t>
            </a:r>
          </a:p>
          <a:p>
            <a:r>
              <a:t>…they look to [their] N</a:t>
            </a:r>
            <a:r>
              <a:rPr b="1"/>
              <a:t>etworks</a:t>
            </a:r>
            <a:r>
              <a:t> for support, ideas, wisdom, guidance</a:t>
            </a:r>
          </a:p>
          <a:p>
            <a:r>
              <a:t>… they know they’ve learned when they can apply the learning in a N</a:t>
            </a:r>
            <a:r>
              <a:rPr b="1"/>
              <a:t>ew</a:t>
            </a:r>
            <a:r>
              <a:t> context</a:t>
            </a:r>
          </a:p>
        </p:txBody>
      </p:sp>
      <p:pic>
        <p:nvPicPr>
          <p:cNvPr id="170" name="Logo3.jpg" descr="Logo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407" y="2662967"/>
            <a:ext cx="6445278" cy="2924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8620" y="655809"/>
            <a:ext cx="5150192" cy="19499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build="p" bldLvl="5" animBg="1" advAuto="0"/>
      <p:bldP spid="171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Every primary teacher is a Religion and World Views teac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r>
              <a:t>Every primary teacher is a Religion and World Views teacher</a:t>
            </a:r>
          </a:p>
        </p:txBody>
      </p:sp>
      <p:sp>
        <p:nvSpPr>
          <p:cNvPr id="174" name="Everyone therefore has a professional learning need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Everyone therefore has a professional learning need</a:t>
            </a:r>
          </a:p>
        </p:txBody>
      </p:sp>
      <p:grpSp>
        <p:nvGrpSpPr>
          <p:cNvPr id="177" name="gareth_full#3.JPG"/>
          <p:cNvGrpSpPr/>
          <p:nvPr/>
        </p:nvGrpSpPr>
        <p:grpSpPr>
          <a:xfrm>
            <a:off x="11960545" y="2420636"/>
            <a:ext cx="2702284" cy="4524319"/>
            <a:chOff x="0" y="0"/>
            <a:chExt cx="2702282" cy="4524317"/>
          </a:xfrm>
        </p:grpSpPr>
        <p:pic>
          <p:nvPicPr>
            <p:cNvPr id="176" name="gareth_full#3.JPG" descr="gareth_full#3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00" y="50800"/>
              <a:ext cx="2600683" cy="44227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5" name="gareth_full#3.JPG" descr="gareth_full#3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702283" cy="4524318"/>
            </a:xfrm>
            <a:prstGeom prst="rect">
              <a:avLst/>
            </a:prstGeom>
            <a:effectLst/>
          </p:spPr>
        </p:pic>
      </p:grpSp>
      <p:grpSp>
        <p:nvGrpSpPr>
          <p:cNvPr id="180" name="mosquebp2.jpg"/>
          <p:cNvGrpSpPr/>
          <p:nvPr/>
        </p:nvGrpSpPr>
        <p:grpSpPr>
          <a:xfrm>
            <a:off x="11989190" y="8910615"/>
            <a:ext cx="3149601" cy="4165601"/>
            <a:chOff x="0" y="0"/>
            <a:chExt cx="3149600" cy="4165600"/>
          </a:xfrm>
        </p:grpSpPr>
        <p:pic>
          <p:nvPicPr>
            <p:cNvPr id="179" name="mosquebp2.jpg" descr="mosquebp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" y="50800"/>
              <a:ext cx="3048000" cy="406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8" name="mosquebp2.jpg" descr="mosquebp2.jp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149600" cy="4165600"/>
            </a:xfrm>
            <a:prstGeom prst="rect">
              <a:avLst/>
            </a:prstGeom>
            <a:effectLst/>
          </p:spPr>
        </p:pic>
      </p:grpSp>
      <p:grpSp>
        <p:nvGrpSpPr>
          <p:cNvPr id="183" name="neasden2.jpg"/>
          <p:cNvGrpSpPr/>
          <p:nvPr/>
        </p:nvGrpSpPr>
        <p:grpSpPr>
          <a:xfrm>
            <a:off x="16640147" y="8730188"/>
            <a:ext cx="4191001" cy="3467101"/>
            <a:chOff x="0" y="0"/>
            <a:chExt cx="4191000" cy="3467100"/>
          </a:xfrm>
        </p:grpSpPr>
        <p:pic>
          <p:nvPicPr>
            <p:cNvPr id="182" name="neasden2.jpg" descr="neasden2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0" y="50800"/>
              <a:ext cx="4089400" cy="3365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1" name="neasden2.jpg" descr="neasden2.jp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4191000" cy="3467100"/>
            </a:xfrm>
            <a:prstGeom prst="rect">
              <a:avLst/>
            </a:prstGeom>
            <a:effectLst/>
          </p:spPr>
        </p:pic>
      </p:grpSp>
      <p:grpSp>
        <p:nvGrpSpPr>
          <p:cNvPr id="186" name="sikhict.jpg"/>
          <p:cNvGrpSpPr/>
          <p:nvPr/>
        </p:nvGrpSpPr>
        <p:grpSpPr>
          <a:xfrm>
            <a:off x="7742519" y="3737137"/>
            <a:ext cx="2487888" cy="1891317"/>
            <a:chOff x="0" y="0"/>
            <a:chExt cx="2487887" cy="1891315"/>
          </a:xfrm>
        </p:grpSpPr>
        <p:pic>
          <p:nvPicPr>
            <p:cNvPr id="185" name="sikhict.jpg" descr="sikhict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800" y="50800"/>
              <a:ext cx="2386288" cy="17897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4" name="sikhict.jpg" descr="sikhict.jpg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2487888" cy="1891316"/>
            </a:xfrm>
            <a:prstGeom prst="rect">
              <a:avLst/>
            </a:prstGeom>
            <a:effectLst/>
          </p:spPr>
        </p:pic>
      </p:grpSp>
      <p:grpSp>
        <p:nvGrpSpPr>
          <p:cNvPr id="189" name="scroll.gif"/>
          <p:cNvGrpSpPr/>
          <p:nvPr/>
        </p:nvGrpSpPr>
        <p:grpSpPr>
          <a:xfrm>
            <a:off x="3361346" y="8817133"/>
            <a:ext cx="6451601" cy="2209801"/>
            <a:chOff x="0" y="0"/>
            <a:chExt cx="6451600" cy="2209800"/>
          </a:xfrm>
        </p:grpSpPr>
        <p:pic>
          <p:nvPicPr>
            <p:cNvPr id="188" name="scroll.gif" descr="scroll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800" y="50800"/>
              <a:ext cx="6350000" cy="2108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7" name="scroll.gif" descr="scroll.gif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6451600" cy="2209800"/>
            </a:xfrm>
            <a:prstGeom prst="rect">
              <a:avLst/>
            </a:prstGeom>
            <a:effectLst/>
          </p:spPr>
        </p:pic>
      </p:grpSp>
      <p:grpSp>
        <p:nvGrpSpPr>
          <p:cNvPr id="192" name="Tilney AS artwork.jpg"/>
          <p:cNvGrpSpPr/>
          <p:nvPr/>
        </p:nvGrpSpPr>
        <p:grpSpPr>
          <a:xfrm>
            <a:off x="16046601" y="2111491"/>
            <a:ext cx="5708723" cy="5142610"/>
            <a:chOff x="0" y="0"/>
            <a:chExt cx="5708721" cy="5142608"/>
          </a:xfrm>
        </p:grpSpPr>
        <p:pic>
          <p:nvPicPr>
            <p:cNvPr id="191" name="Tilney AS artwork.jpg" descr="Tilney AS artwork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800" y="50800"/>
              <a:ext cx="5607122" cy="50410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0" name="Tilney AS artwork.jpg" descr="Tilney AS artwork.jpg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5708722" cy="5142609"/>
            </a:xfrm>
            <a:prstGeom prst="rect">
              <a:avLst/>
            </a:prstGeom>
            <a:effectLst/>
          </p:spPr>
        </p:pic>
      </p:grpSp>
      <p:sp>
        <p:nvSpPr>
          <p:cNvPr id="193" name="Need"/>
          <p:cNvSpPr txBox="1"/>
          <p:nvPr/>
        </p:nvSpPr>
        <p:spPr>
          <a:xfrm>
            <a:off x="2998120" y="2348289"/>
            <a:ext cx="2722627" cy="1366056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Need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4461" y="5031775"/>
            <a:ext cx="4089401" cy="177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 advAuto="0"/>
      <p:bldP spid="180" grpId="0" animBg="1" advAuto="0"/>
      <p:bldP spid="183" grpId="0" animBg="1" advAuto="0"/>
      <p:bldP spid="186" grpId="0" animBg="1" advAuto="0"/>
      <p:bldP spid="189" grpId="0" animBg="1" advAuto="0"/>
      <p:bldP spid="192" grpId="0" animBg="1" advAuto="0"/>
      <p:bldP spid="194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erformative kNowledge"/>
          <p:cNvSpPr txBox="1">
            <a:spLocks noGrp="1"/>
          </p:cNvSpPr>
          <p:nvPr>
            <p:ph type="title"/>
          </p:nvPr>
        </p:nvSpPr>
        <p:spPr>
          <a:xfrm>
            <a:off x="978102" y="355600"/>
            <a:ext cx="21005801" cy="2286000"/>
          </a:xfrm>
          <a:prstGeom prst="rect">
            <a:avLst/>
          </a:prstGeom>
        </p:spPr>
        <p:txBody>
          <a:bodyPr/>
          <a:lstStyle/>
          <a:p>
            <a:r>
              <a:t>Performative kNowledge</a:t>
            </a:r>
          </a:p>
        </p:txBody>
      </p:sp>
      <p:sp>
        <p:nvSpPr>
          <p:cNvPr id="197" name="What do we kNow already to help our searches?"/>
          <p:cNvSpPr txBox="1">
            <a:spLocks noGrp="1"/>
          </p:cNvSpPr>
          <p:nvPr>
            <p:ph type="body" idx="1"/>
          </p:nvPr>
        </p:nvSpPr>
        <p:spPr>
          <a:xfrm>
            <a:off x="1689100" y="3098800"/>
            <a:ext cx="21005800" cy="9296400"/>
          </a:xfrm>
          <a:prstGeom prst="rect">
            <a:avLst/>
          </a:prstGeom>
        </p:spPr>
        <p:txBody>
          <a:bodyPr/>
          <a:lstStyle/>
          <a:p>
            <a:r>
              <a:t>What do we kNow already to help our searches? 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047" y="8110754"/>
            <a:ext cx="13225268" cy="1189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325" y="9322582"/>
            <a:ext cx="14267170" cy="17133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" name="nnsf#1.jpg"/>
          <p:cNvGrpSpPr/>
          <p:nvPr/>
        </p:nvGrpSpPr>
        <p:grpSpPr>
          <a:xfrm>
            <a:off x="17618152" y="4023748"/>
            <a:ext cx="3340091" cy="4681751"/>
            <a:chOff x="0" y="0"/>
            <a:chExt cx="3340089" cy="4681749"/>
          </a:xfrm>
        </p:grpSpPr>
        <p:pic>
          <p:nvPicPr>
            <p:cNvPr id="201" name="nnsf#1.jpg" descr="nnsf#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" y="50800"/>
              <a:ext cx="3238490" cy="45801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0" name="nnsf#1.jpg" descr="nnsf#1.jp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3340091" cy="4681750"/>
            </a:xfrm>
            <a:prstGeom prst="rect">
              <a:avLst/>
            </a:prstGeom>
            <a:effectLst/>
          </p:spPr>
        </p:pic>
      </p:grpSp>
      <p:grpSp>
        <p:nvGrpSpPr>
          <p:cNvPr id="205" name="cover#2.JPG"/>
          <p:cNvGrpSpPr/>
          <p:nvPr/>
        </p:nvGrpSpPr>
        <p:grpSpPr>
          <a:xfrm>
            <a:off x="17713397" y="9290278"/>
            <a:ext cx="3149601" cy="3403601"/>
            <a:chOff x="0" y="0"/>
            <a:chExt cx="3149600" cy="3403600"/>
          </a:xfrm>
        </p:grpSpPr>
        <p:pic>
          <p:nvPicPr>
            <p:cNvPr id="204" name="cover#2.JPG" descr="cover#2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0" y="50800"/>
              <a:ext cx="3048000" cy="3302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3" name="cover#2.JPG" descr="cover#2.JP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3149600" cy="3403600"/>
            </a:xfrm>
            <a:prstGeom prst="rect">
              <a:avLst/>
            </a:prstGeom>
            <a:effectLst/>
          </p:spPr>
        </p:pic>
      </p:grpSp>
      <p:sp>
        <p:nvSpPr>
          <p:cNvPr id="206" name="NNSF"/>
          <p:cNvSpPr txBox="1"/>
          <p:nvPr/>
        </p:nvSpPr>
        <p:spPr>
          <a:xfrm>
            <a:off x="21133605" y="6577775"/>
            <a:ext cx="115214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NNSF</a:t>
            </a:r>
          </a:p>
        </p:txBody>
      </p:sp>
      <p:sp>
        <p:nvSpPr>
          <p:cNvPr id="207" name="Local Agreed Syllabus"/>
          <p:cNvSpPr txBox="1"/>
          <p:nvPr/>
        </p:nvSpPr>
        <p:spPr>
          <a:xfrm>
            <a:off x="17213462" y="12852400"/>
            <a:ext cx="414947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Local Agreed Syllabus</a:t>
            </a:r>
          </a:p>
        </p:txBody>
      </p:sp>
      <p:sp>
        <p:nvSpPr>
          <p:cNvPr id="208" name="kNowledge"/>
          <p:cNvSpPr txBox="1"/>
          <p:nvPr/>
        </p:nvSpPr>
        <p:spPr>
          <a:xfrm>
            <a:off x="9368104" y="3541048"/>
            <a:ext cx="5647792" cy="1366056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kNowledge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animBg="1" advAuto="0"/>
      <p:bldP spid="205" grpId="0" animBg="1" advAuto="0"/>
      <p:bldP spid="206" grpId="0" animBg="1" advAuto="0"/>
      <p:bldP spid="20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rofessional Net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Professional Networks</a:t>
            </a:r>
          </a:p>
        </p:txBody>
      </p:sp>
      <p:sp>
        <p:nvSpPr>
          <p:cNvPr id="211" name="Collaborative learners co-operate in communities of professionals…"/>
          <p:cNvSpPr txBox="1">
            <a:spLocks noGrp="1"/>
          </p:cNvSpPr>
          <p:nvPr>
            <p:ph type="body" sz="half" idx="1"/>
          </p:nvPr>
        </p:nvSpPr>
        <p:spPr>
          <a:xfrm>
            <a:off x="2182834" y="2729464"/>
            <a:ext cx="11557241" cy="7712058"/>
          </a:xfrm>
          <a:prstGeom prst="rect">
            <a:avLst/>
          </a:prstGeom>
        </p:spPr>
        <p:txBody>
          <a:bodyPr/>
          <a:lstStyle/>
          <a:p>
            <a:r>
              <a:t>Collaborative learners co-operate in communities of professionals</a:t>
            </a:r>
            <a:endParaRPr sz="1200"/>
          </a:p>
          <a:p>
            <a:pPr marL="0" indent="0" algn="ctr" defTabSz="355600">
              <a:lnSpc>
                <a:spcPts val="4200"/>
              </a:lnSpc>
              <a:spcBef>
                <a:spcPts val="0"/>
              </a:spcBef>
              <a:buSzTx/>
              <a:buNone/>
              <a:defRPr sz="2666">
                <a:solidFill>
                  <a:srgbClr val="44546A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(After Wenger E. (2000) Communities of Practice: Learning, Meaning, And Identity)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212" name="Networks"/>
          <p:cNvSpPr txBox="1"/>
          <p:nvPr/>
        </p:nvSpPr>
        <p:spPr>
          <a:xfrm>
            <a:off x="4797399" y="3524889"/>
            <a:ext cx="4797553" cy="1366056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Networks</a:t>
            </a:r>
          </a:p>
        </p:txBody>
      </p:sp>
      <p:grpSp>
        <p:nvGrpSpPr>
          <p:cNvPr id="215" name="Image"/>
          <p:cNvGrpSpPr/>
          <p:nvPr/>
        </p:nvGrpSpPr>
        <p:grpSpPr>
          <a:xfrm>
            <a:off x="15854098" y="2287523"/>
            <a:ext cx="4100895" cy="5838635"/>
            <a:chOff x="0" y="0"/>
            <a:chExt cx="4100893" cy="5838633"/>
          </a:xfrm>
        </p:grpSpPr>
        <p:pic>
          <p:nvPicPr>
            <p:cNvPr id="21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00" y="50800"/>
              <a:ext cx="3999294" cy="57370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3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100894" cy="5838634"/>
            </a:xfrm>
            <a:prstGeom prst="rect">
              <a:avLst/>
            </a:prstGeom>
            <a:effectLst/>
          </p:spPr>
        </p:pic>
      </p:grpSp>
      <p:grpSp>
        <p:nvGrpSpPr>
          <p:cNvPr id="218" name="Image"/>
          <p:cNvGrpSpPr/>
          <p:nvPr/>
        </p:nvGrpSpPr>
        <p:grpSpPr>
          <a:xfrm>
            <a:off x="1694705" y="7723632"/>
            <a:ext cx="14046201" cy="4279901"/>
            <a:chOff x="0" y="0"/>
            <a:chExt cx="14046200" cy="4279900"/>
          </a:xfrm>
        </p:grpSpPr>
        <p:pic>
          <p:nvPicPr>
            <p:cNvPr id="217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" y="50800"/>
              <a:ext cx="13944600" cy="4178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6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4046200" cy="4279900"/>
            </a:xfrm>
            <a:prstGeom prst="rect">
              <a:avLst/>
            </a:prstGeom>
            <a:effectLst/>
          </p:spPr>
        </p:pic>
      </p:grpSp>
      <p:grpSp>
        <p:nvGrpSpPr>
          <p:cNvPr id="221" name="Image"/>
          <p:cNvGrpSpPr/>
          <p:nvPr/>
        </p:nvGrpSpPr>
        <p:grpSpPr>
          <a:xfrm>
            <a:off x="15825815" y="8170458"/>
            <a:ext cx="7873041" cy="4967503"/>
            <a:chOff x="0" y="0"/>
            <a:chExt cx="7873040" cy="4967501"/>
          </a:xfrm>
        </p:grpSpPr>
        <p:pic>
          <p:nvPicPr>
            <p:cNvPr id="220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0" y="50800"/>
              <a:ext cx="7771441" cy="48659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9" name="Image" descr="Imag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7873041" cy="496750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 advAuto="0"/>
      <p:bldP spid="218" grpId="0" animBg="1" advAuto="0"/>
      <p:bldP spid="221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New contexts and ap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New contexts and apps</a:t>
            </a:r>
          </a:p>
        </p:txBody>
      </p:sp>
      <p:sp>
        <p:nvSpPr>
          <p:cNvPr id="224" name="Techno-life-changing moments for me:…"/>
          <p:cNvSpPr txBox="1">
            <a:spLocks noGrp="1"/>
          </p:cNvSpPr>
          <p:nvPr>
            <p:ph type="body" idx="1"/>
          </p:nvPr>
        </p:nvSpPr>
        <p:spPr>
          <a:xfrm>
            <a:off x="1333600" y="2939532"/>
            <a:ext cx="21005801" cy="9296401"/>
          </a:xfrm>
          <a:prstGeom prst="rect">
            <a:avLst/>
          </a:prstGeom>
        </p:spPr>
        <p:txBody>
          <a:bodyPr/>
          <a:lstStyle/>
          <a:p>
            <a:pPr marL="628650" indent="-628650" defTabSz="817244">
              <a:spcBef>
                <a:spcPts val="5800"/>
              </a:spcBef>
              <a:defRPr sz="4752"/>
            </a:pPr>
            <a:r>
              <a:t>Techno-life-changing moments for me:</a:t>
            </a:r>
          </a:p>
          <a:p>
            <a:pPr marL="628650" indent="-628650" defTabSz="817244">
              <a:spcBef>
                <a:spcPts val="5800"/>
              </a:spcBef>
              <a:defRPr sz="4752"/>
            </a:pPr>
            <a:r>
              <a:t>/sort</a:t>
            </a:r>
          </a:p>
          <a:p>
            <a:pPr marL="628650" indent="-628650" defTabSz="817244">
              <a:spcBef>
                <a:spcPts val="5800"/>
              </a:spcBef>
              <a:defRPr sz="4752"/>
            </a:pPr>
            <a:r>
              <a:t>&lt;&lt;Edit, Undo&gt;&gt;</a:t>
            </a:r>
          </a:p>
          <a:p>
            <a:pPr marL="628650" indent="-628650" defTabSz="817244">
              <a:spcBef>
                <a:spcPts val="5800"/>
              </a:spcBef>
              <a:defRPr sz="4752"/>
            </a:pPr>
            <a:endParaRPr/>
          </a:p>
          <a:p>
            <a:pPr marL="628650" indent="-628650" defTabSz="817244">
              <a:spcBef>
                <a:spcPts val="5800"/>
              </a:spcBef>
              <a:defRPr sz="4752"/>
            </a:pPr>
            <a:r>
              <a:t>&lt;href:&gt; and &lt;mailto:&gt;</a:t>
            </a:r>
          </a:p>
          <a:p>
            <a:pPr marL="628650" indent="-628650" defTabSz="817244">
              <a:spcBef>
                <a:spcPts val="5800"/>
              </a:spcBef>
              <a:defRPr sz="4752"/>
            </a:pPr>
            <a:r>
              <a:t>Render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199" y="7493509"/>
            <a:ext cx="1990326" cy="1720034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New"/>
          <p:cNvSpPr txBox="1"/>
          <p:nvPr/>
        </p:nvSpPr>
        <p:spPr>
          <a:xfrm>
            <a:off x="17593519" y="3023958"/>
            <a:ext cx="2307641" cy="1366056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New</a:t>
            </a:r>
          </a:p>
        </p:txBody>
      </p:sp>
      <p:grpSp>
        <p:nvGrpSpPr>
          <p:cNvPr id="229" name="IMG_5788.jpeg"/>
          <p:cNvGrpSpPr/>
          <p:nvPr/>
        </p:nvGrpSpPr>
        <p:grpSpPr>
          <a:xfrm>
            <a:off x="11468550" y="5106678"/>
            <a:ext cx="10747250" cy="8213729"/>
            <a:chOff x="0" y="0"/>
            <a:chExt cx="10747248" cy="8213728"/>
          </a:xfrm>
        </p:grpSpPr>
        <p:pic>
          <p:nvPicPr>
            <p:cNvPr id="228" name="IMG_5788.jpeg" descr="IMG_5788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10493249" cy="78835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7" name="IMG_5788.jpeg" descr="IMG_5788.jpe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747249" cy="8213729"/>
            </a:xfrm>
            <a:prstGeom prst="rect">
              <a:avLst/>
            </a:prstGeom>
            <a:effectLst/>
          </p:spPr>
        </p:pic>
      </p:grpSp>
      <p:pic>
        <p:nvPicPr>
          <p:cNvPr id="230" name="Logo3.jpg" descr="Logo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91" y="769764"/>
            <a:ext cx="3212629" cy="1457672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“I make no apology for linking my thinking with computer technology” (Maxi Jazz RIP, Reverence, 1996)"/>
          <p:cNvSpPr txBox="1"/>
          <p:nvPr/>
        </p:nvSpPr>
        <p:spPr>
          <a:xfrm>
            <a:off x="1243633" y="2266034"/>
            <a:ext cx="21177048" cy="634900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3600" b="0">
                <a:solidFill>
                  <a:srgbClr val="FFFFFF"/>
                </a:solidFill>
              </a:defRPr>
            </a:pPr>
            <a:r>
              <a:t>“I make no apology for linking my thinking with computer technology” (Maxi Jazz RIP, </a:t>
            </a:r>
            <a:r>
              <a:rPr i="1"/>
              <a:t>Reverence</a:t>
            </a:r>
            <a:r>
              <a:t>, 1996)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3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uiExpand="1" build="p" bldLvl="5" animBg="1" advAuto="0"/>
      <p:bldP spid="22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A Relevant ChatGPT respon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Relevant ChatGPT response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253" y="3064428"/>
            <a:ext cx="10528693" cy="9365144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</Words>
  <Application>Microsoft Macintosh PowerPoint</Application>
  <PresentationFormat>Custom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Helvetica Neue</vt:lpstr>
      <vt:lpstr>Helvetica Neue Light</vt:lpstr>
      <vt:lpstr>Helvetica Neue Medium</vt:lpstr>
      <vt:lpstr>Times New Roman</vt:lpstr>
      <vt:lpstr>Times Roman</vt:lpstr>
      <vt:lpstr>White</vt:lpstr>
      <vt:lpstr>Auto/pedagogy:  Authentic learning for the 21st Century</vt:lpstr>
      <vt:lpstr>Today’s curriculum 😉</vt:lpstr>
      <vt:lpstr>Auto/pedagogy</vt:lpstr>
      <vt:lpstr>Humans learn; machines don’t</vt:lpstr>
      <vt:lpstr>Every primary teacher is a Religion and World Views teacher</vt:lpstr>
      <vt:lpstr>Performative kNowledge</vt:lpstr>
      <vt:lpstr>Professional Networks</vt:lpstr>
      <vt:lpstr>New contexts and apps</vt:lpstr>
      <vt:lpstr>A Relevant ChatGPT response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Auto/pedagogy:  Authentic learning for the 21st Century</dc:title>
  <cp:lastModifiedBy>Simon Hughes</cp:lastModifiedBy>
  <cp:revision>1</cp:revision>
  <dcterms:modified xsi:type="dcterms:W3CDTF">2023-03-28T11:22:45Z</dcterms:modified>
</cp:coreProperties>
</file>